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20" r:id="rId4"/>
  </p:sldMasterIdLst>
  <p:notesMasterIdLst>
    <p:notesMasterId r:id="rId19"/>
  </p:notesMasterIdLst>
  <p:handoutMasterIdLst>
    <p:handoutMasterId r:id="rId20"/>
  </p:handoutMasterIdLst>
  <p:sldIdLst>
    <p:sldId id="5271" r:id="rId5"/>
    <p:sldId id="5299" r:id="rId6"/>
    <p:sldId id="5283" r:id="rId7"/>
    <p:sldId id="5293" r:id="rId8"/>
    <p:sldId id="5292" r:id="rId9"/>
    <p:sldId id="5286" r:id="rId10"/>
    <p:sldId id="5287" r:id="rId11"/>
    <p:sldId id="5303" r:id="rId12"/>
    <p:sldId id="5304" r:id="rId13"/>
    <p:sldId id="5297" r:id="rId14"/>
    <p:sldId id="5298" r:id="rId15"/>
    <p:sldId id="5305" r:id="rId16"/>
    <p:sldId id="5301" r:id="rId17"/>
    <p:sldId id="5285" r:id="rId18"/>
  </p:sldIdLst>
  <p:sldSz cx="9144000" cy="6858000" type="letter"/>
  <p:notesSz cx="7010400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4175" indent="22225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1525" indent="42863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57288" indent="65088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43050" indent="87313" algn="l" rtl="0" fontAlgn="base">
      <a:spcBef>
        <a:spcPct val="0"/>
      </a:spcBef>
      <a:spcAft>
        <a:spcPct val="0"/>
      </a:spcAft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447D1B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56">
          <p15:clr>
            <a:srgbClr val="A4A3A4"/>
          </p15:clr>
        </p15:guide>
        <p15:guide id="2" orient="horz" pos="3219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orient="horz" pos="3150">
          <p15:clr>
            <a:srgbClr val="A4A3A4"/>
          </p15:clr>
        </p15:guide>
        <p15:guide id="5" pos="284">
          <p15:clr>
            <a:srgbClr val="A4A3A4"/>
          </p15:clr>
        </p15:guide>
        <p15:guide id="6" pos="241">
          <p15:clr>
            <a:srgbClr val="A4A3A4"/>
          </p15:clr>
        </p15:guide>
        <p15:guide id="7" pos="5476">
          <p15:clr>
            <a:srgbClr val="A4A3A4"/>
          </p15:clr>
        </p15:guide>
        <p15:guide id="8" pos="5519">
          <p15:clr>
            <a:srgbClr val="A4A3A4"/>
          </p15:clr>
        </p15:guide>
        <p15:guide id="9" pos="2880">
          <p15:clr>
            <a:srgbClr val="A4A3A4"/>
          </p15:clr>
        </p15:guide>
        <p15:guide id="10" pos="2608">
          <p15:clr>
            <a:srgbClr val="A4A3A4"/>
          </p15:clr>
        </p15:guide>
        <p15:guide id="11" pos="3015">
          <p15:clr>
            <a:srgbClr val="A4A3A4"/>
          </p15:clr>
        </p15:guide>
        <p15:guide id="12" pos="27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wn Crosbie" initials="SC" lastIdx="3" clrIdx="0"/>
  <p:cmAuthor id="1" name="Leonard Rodriguez" initials="lr" lastIdx="4" clrIdx="1"/>
  <p:cmAuthor id="2" name="Amy S Hicks" initials="ASH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892D"/>
    <a:srgbClr val="5C881A"/>
    <a:srgbClr val="FF5A00"/>
    <a:srgbClr val="73A616"/>
    <a:srgbClr val="86B8D6"/>
    <a:srgbClr val="FFA16D"/>
    <a:srgbClr val="FF9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050" autoAdjust="0"/>
  </p:normalViewPr>
  <p:slideViewPr>
    <p:cSldViewPr>
      <p:cViewPr>
        <p:scale>
          <a:sx n="70" d="100"/>
          <a:sy n="70" d="100"/>
        </p:scale>
        <p:origin x="-3006" y="-1116"/>
      </p:cViewPr>
      <p:guideLst>
        <p:guide orient="horz" pos="2341"/>
        <p:guide orient="horz" pos="4292"/>
        <p:guide orient="horz" pos="4020"/>
        <p:guide orient="horz" pos="4200"/>
        <p:guide pos="284"/>
        <p:guide pos="241"/>
        <p:guide pos="5476"/>
        <p:guide pos="5519"/>
        <p:guide pos="2880"/>
        <p:guide pos="2608"/>
        <p:guide pos="3015"/>
        <p:guide pos="2755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56" y="-96"/>
      </p:cViewPr>
      <p:guideLst>
        <p:guide orient="horz" pos="2929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98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r" defTabSz="909901" eaLnBrk="0" hangingPunct="0">
              <a:defRPr sz="12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2C980D11-F1CB-48B1-9BFC-C595E2E36A2B}" type="slidenum">
              <a:rPr lang="es-ES_tradnl" altLang="en-GB"/>
              <a:pPr/>
              <a:t>‹#›</a:t>
            </a:fld>
            <a:endParaRPr lang="es-ES_tradnl" altLang="en-GB"/>
          </a:p>
        </p:txBody>
      </p:sp>
    </p:spTree>
    <p:extLst>
      <p:ext uri="{BB962C8B-B14F-4D97-AF65-F5344CB8AC3E}">
        <p14:creationId xmlns:p14="http://schemas.microsoft.com/office/powerpoint/2010/main" val="37270111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798" y="1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>
            <a:lvl1pPr algn="r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0088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195" y="4414045"/>
            <a:ext cx="5144016" cy="418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GB" noProof="0"/>
              <a:t>Haga clic para modificar el estilo de texto del patrón</a:t>
            </a:r>
          </a:p>
          <a:p>
            <a:pPr lvl="1"/>
            <a:r>
              <a:rPr lang="es-ES_tradnl" altLang="en-GB" noProof="0"/>
              <a:t>Segundo nivel</a:t>
            </a:r>
          </a:p>
          <a:p>
            <a:pPr lvl="2"/>
            <a:r>
              <a:rPr lang="es-ES_tradnl" altLang="en-GB" noProof="0"/>
              <a:t>Tercer nivel</a:t>
            </a:r>
          </a:p>
          <a:p>
            <a:pPr lvl="3"/>
            <a:r>
              <a:rPr lang="es-ES_tradnl" altLang="en-GB" noProof="0"/>
              <a:t>Cuarto nivel</a:t>
            </a:r>
          </a:p>
          <a:p>
            <a:pPr lvl="4"/>
            <a:r>
              <a:rPr lang="es-ES_tradnl" altLang="en-GB" noProof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l" defTabSz="910293" eaLnBrk="0" hangingPunct="0">
              <a:defRPr sz="1200" u="sng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798" y="8829574"/>
            <a:ext cx="3038604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26" tIns="45462" rIns="90926" bIns="45462" numCol="1" anchor="b" anchorCtr="0" compatLnSpc="1">
            <a:prstTxWarp prst="textNoShape">
              <a:avLst/>
            </a:prstTxWarp>
          </a:bodyPr>
          <a:lstStyle>
            <a:lvl1pPr algn="r" defTabSz="909901" eaLnBrk="0" hangingPunct="0">
              <a:defRPr sz="12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19883D5-5D98-4E58-9F7A-B180793A0829}" type="slidenum">
              <a:rPr lang="es-ES_tradnl" altLang="en-GB"/>
              <a:pPr/>
              <a:t>‹#›</a:t>
            </a:fld>
            <a:endParaRPr lang="es-ES_tradnl" altLang="en-GB"/>
          </a:p>
        </p:txBody>
      </p:sp>
    </p:spTree>
    <p:extLst>
      <p:ext uri="{BB962C8B-B14F-4D97-AF65-F5344CB8AC3E}">
        <p14:creationId xmlns:p14="http://schemas.microsoft.com/office/powerpoint/2010/main" val="9634401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41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71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572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430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31082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7298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03516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9732" algn="l" defTabSz="77243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5545" y="1"/>
            <a:ext cx="916954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5400000">
            <a:off x="4535992" y="-1501862"/>
            <a:ext cx="72018" cy="8241325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239656" y="1772815"/>
            <a:ext cx="4442919" cy="432048"/>
          </a:xfrm>
          <a:prstGeom prst="rect">
            <a:avLst/>
          </a:prstGeom>
        </p:spPr>
        <p:txBody>
          <a:bodyPr lIns="0" tIns="43266" rIns="86531" bIns="44288" anchor="ctr" anchorCtr="0"/>
          <a:lstStyle>
            <a:lvl1pPr marL="0" indent="0">
              <a:buNone/>
              <a:defRPr sz="17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Business Management or Corporate</a:t>
            </a:r>
            <a:endParaRPr lang="en-US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239359" y="2654809"/>
            <a:ext cx="4453303" cy="4158443"/>
          </a:xfrm>
          <a:prstGeom prst="rect">
            <a:avLst/>
          </a:prstGeom>
        </p:spPr>
        <p:txBody>
          <a:bodyPr lIns="0" tIns="102202" rIns="86511" bIns="43255"/>
          <a:lstStyle>
            <a:lvl1pPr algn="l">
              <a:defRPr sz="42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>
                <a:effectLst/>
              </a:rPr>
              <a:t>Title</a:t>
            </a:r>
            <a:endParaRPr lang="en-US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39655" y="2204865"/>
            <a:ext cx="4453009" cy="377926"/>
          </a:xfrm>
          <a:prstGeom prst="rect">
            <a:avLst/>
          </a:prstGeom>
        </p:spPr>
        <p:txBody>
          <a:bodyPr lIns="0" tIns="43266" rIns="86531" bIns="43266"/>
          <a:lstStyle>
            <a:lvl1pPr marL="324417" indent="-324417">
              <a:buNone/>
              <a:defRPr lang="en-GB" sz="17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Date</a:t>
            </a:r>
            <a:endParaRPr lang="en-US" noProof="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6" y="1233875"/>
            <a:ext cx="2079138" cy="124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1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PHOTOS AND TWO 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7"/>
            <a:ext cx="3921368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Left text box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7"/>
            <a:ext cx="3921782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Right text box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451338" y="2133604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51340" y="3862314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26" name="2 Marcador de posición de imagen"/>
          <p:cNvSpPr>
            <a:spLocks noGrp="1"/>
          </p:cNvSpPr>
          <p:nvPr>
            <p:ph type="pic" sz="quarter" idx="25" hasCustomPrompt="1"/>
          </p:nvPr>
        </p:nvSpPr>
        <p:spPr>
          <a:xfrm>
            <a:off x="2511991" y="2132859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2511992" y="3861571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27" hasCustomPrompt="1"/>
          </p:nvPr>
        </p:nvSpPr>
        <p:spPr>
          <a:xfrm>
            <a:off x="451340" y="4221091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37" name="8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451342" y="5949801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38" name="2 Marcador de posición de imagen"/>
          <p:cNvSpPr>
            <a:spLocks noGrp="1"/>
          </p:cNvSpPr>
          <p:nvPr>
            <p:ph type="pic" sz="quarter" idx="29" hasCustomPrompt="1"/>
          </p:nvPr>
        </p:nvSpPr>
        <p:spPr>
          <a:xfrm>
            <a:off x="2511992" y="4220345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39" name="8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2511993" y="5949055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40" name="2 Marcador de posición de imagen"/>
          <p:cNvSpPr>
            <a:spLocks noGrp="1"/>
          </p:cNvSpPr>
          <p:nvPr>
            <p:ph type="pic" sz="quarter" idx="31" hasCustomPrompt="1"/>
          </p:nvPr>
        </p:nvSpPr>
        <p:spPr>
          <a:xfrm>
            <a:off x="4771294" y="2132859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41" name="8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4771295" y="3861571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42" name="2 Marcador de posición de imagen"/>
          <p:cNvSpPr>
            <a:spLocks noGrp="1"/>
          </p:cNvSpPr>
          <p:nvPr>
            <p:ph type="pic" sz="quarter" idx="33" hasCustomPrompt="1"/>
          </p:nvPr>
        </p:nvSpPr>
        <p:spPr>
          <a:xfrm>
            <a:off x="6831946" y="2132113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43" name="8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6831946" y="3860825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44" name="2 Marcador de posición de imagen"/>
          <p:cNvSpPr>
            <a:spLocks noGrp="1"/>
          </p:cNvSpPr>
          <p:nvPr>
            <p:ph type="pic" sz="quarter" idx="35" hasCustomPrompt="1"/>
          </p:nvPr>
        </p:nvSpPr>
        <p:spPr>
          <a:xfrm>
            <a:off x="4771295" y="4220345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45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4771296" y="5949055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46" name="2 Marcador de posición de imagen"/>
          <p:cNvSpPr>
            <a:spLocks noGrp="1"/>
          </p:cNvSpPr>
          <p:nvPr>
            <p:ph type="pic" sz="quarter" idx="37" hasCustomPrompt="1"/>
          </p:nvPr>
        </p:nvSpPr>
        <p:spPr>
          <a:xfrm>
            <a:off x="6831946" y="4219600"/>
            <a:ext cx="1860718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47" name="8 Marcador de texto"/>
          <p:cNvSpPr>
            <a:spLocks noGrp="1"/>
          </p:cNvSpPr>
          <p:nvPr>
            <p:ph type="body" sz="quarter" idx="38" hasCustomPrompt="1"/>
          </p:nvPr>
        </p:nvSpPr>
        <p:spPr>
          <a:xfrm>
            <a:off x="6831946" y="5948312"/>
            <a:ext cx="1860718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2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24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118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BIG PHOTO AND TEX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57616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451340" y="1484786"/>
            <a:ext cx="8241323" cy="4392488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51340" y="5949951"/>
            <a:ext cx="8241323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0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565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451340" y="764708"/>
            <a:ext cx="8241323" cy="5617044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164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692698"/>
            <a:ext cx="9144000" cy="5689053"/>
          </a:xfrm>
          <a:prstGeom prst="rect">
            <a:avLst/>
          </a:prstGeom>
          <a:ln w="28575">
            <a:noFill/>
          </a:ln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2" y="6381328"/>
            <a:ext cx="9144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-19984" y="692695"/>
            <a:ext cx="9144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0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731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TWO BLOCK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936204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451338" y="1844824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1916832"/>
            <a:ext cx="8308731" cy="4175993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1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09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TWO BLOCK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280841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451338" y="3717032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39" y="3789042"/>
            <a:ext cx="8308731" cy="2303785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1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07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158427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564445"/>
            <a:ext cx="8241735" cy="1800659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492896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51340" y="4437112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4509120"/>
            <a:ext cx="8241323" cy="1799606"/>
          </a:xfrm>
          <a:prstGeom prst="rect">
            <a:avLst/>
          </a:prstGeom>
        </p:spPr>
        <p:txBody>
          <a:bodyPr lIns="0" tIns="43266" rIns="0" bIns="43266"/>
          <a:lstStyle>
            <a:lvl1pPr mar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>
                <a:effectLst/>
              </a:rPr>
              <a:t>Third text</a:t>
            </a:r>
            <a:endParaRPr lang="en-US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4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5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87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OR IN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158427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564445"/>
            <a:ext cx="8241735" cy="1800659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492896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51340" y="4437112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4509120"/>
            <a:ext cx="8241323" cy="1799606"/>
          </a:xfrm>
          <a:prstGeom prst="rect">
            <a:avLst/>
          </a:prstGeom>
        </p:spPr>
        <p:txBody>
          <a:bodyPr lIns="0" tIns="43266" rIns="0" bIns="43266"/>
          <a:lstStyle>
            <a:lvl1pPr mar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GB" sz="23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>
                <a:effectLst/>
              </a:rPr>
              <a:t>Third text</a:t>
            </a:r>
            <a:endParaRPr lang="en-US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4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4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132857"/>
            <a:ext cx="8241735" cy="1368152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060848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51340" y="4941168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3639122"/>
            <a:ext cx="8241323" cy="1230039"/>
          </a:xfrm>
          <a:prstGeom prst="rect">
            <a:avLst/>
          </a:prstGeom>
        </p:spPr>
        <p:txBody>
          <a:bodyPr lIns="0" tIns="43266" rIns="0" bIns="43266"/>
          <a:lstStyle>
            <a:lvl1pPr mar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>
                <a:effectLst/>
              </a:rPr>
              <a:t>Third text</a:t>
            </a:r>
            <a:endParaRPr lang="en-US" noProof="0" dirty="0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451340" y="3573016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013325"/>
            <a:ext cx="8241323" cy="1295400"/>
          </a:xfrm>
          <a:prstGeom prst="rect">
            <a:avLst/>
          </a:prstGeom>
        </p:spPr>
        <p:txBody>
          <a:bodyPr lIns="0" tIns="43266" rIns="0" bIns="43266"/>
          <a:lstStyle>
            <a:lvl1pPr mar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>
                <a:effectLst/>
              </a:rPr>
              <a:t>Fourth text</a:t>
            </a:r>
            <a:endParaRPr lang="en-US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362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LOR IN F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8241323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132857"/>
            <a:ext cx="8241735" cy="1368152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1" kern="1200" baseline="0" dirty="0">
                <a:solidFill>
                  <a:srgbClr val="73A61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060848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451340" y="4941168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3639122"/>
            <a:ext cx="8241323" cy="1230039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Third text</a:t>
            </a:r>
            <a:endParaRPr lang="en-US" noProof="0" dirty="0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451340" y="3573016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013325"/>
            <a:ext cx="8241323" cy="1295400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9504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43266" rIns="86531" bIns="43266" anchor="ctr" anchorCtr="0"/>
          <a:lstStyle>
            <a:lvl1pPr marL="0" indent="0">
              <a:buNone/>
              <a:defRPr sz="17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4771292" y="764709"/>
            <a:ext cx="3921370" cy="5617041"/>
          </a:xfrm>
          <a:prstGeom prst="rect">
            <a:avLst/>
          </a:prstGeom>
        </p:spPr>
        <p:txBody>
          <a:bodyPr lIns="0" tIns="102202" rIns="86511" bIns="43255"/>
          <a:lstStyle>
            <a:lvl1pPr algn="l">
              <a:defRPr sz="42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>
                <a:effectLst/>
              </a:rPr>
              <a:t>Title Chapter</a:t>
            </a:r>
            <a:endParaRPr lang="en-US" noProof="0" dirty="0"/>
          </a:p>
        </p:txBody>
      </p:sp>
      <p:sp>
        <p:nvSpPr>
          <p:cNvPr id="5" name="4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44307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FOUR BLOCK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480" y="836614"/>
            <a:ext cx="3921229" cy="1368251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left text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348879"/>
            <a:ext cx="8241735" cy="1152130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276872"/>
            <a:ext cx="8241323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3639124"/>
            <a:ext cx="8241323" cy="1158031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Third text</a:t>
            </a:r>
            <a:endParaRPr lang="en-US" noProof="0" dirty="0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451340" y="3573016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4941171"/>
            <a:ext cx="8241323" cy="1224136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71293" y="908625"/>
            <a:ext cx="3921228" cy="129624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right text</a:t>
            </a:r>
            <a:endParaRPr lang="en-US" noProof="0" dirty="0"/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451340" y="4869161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451751" y="6237312"/>
            <a:ext cx="8241323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8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061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FOUR BLOCK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480" y="836614"/>
            <a:ext cx="3921229" cy="1368251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left text</a:t>
            </a:r>
            <a:endParaRPr lang="en-U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348881"/>
            <a:ext cx="8241735" cy="2520280"/>
          </a:xfrm>
          <a:prstGeom prst="rect">
            <a:avLst/>
          </a:prstGeom>
        </p:spPr>
        <p:txBody>
          <a:bodyPr lIns="0" tIns="43266" rIns="0" bIns="43266"/>
          <a:lstStyle>
            <a:lvl1pPr mar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276872"/>
            <a:ext cx="8241323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5085187"/>
            <a:ext cx="8241323" cy="1158031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Third text</a:t>
            </a:r>
            <a:endParaRPr lang="en-US" noProof="0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71293" y="908625"/>
            <a:ext cx="3921228" cy="129624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right text</a:t>
            </a:r>
            <a:endParaRPr lang="en-US" noProof="0" dirty="0"/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451340" y="5013176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3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1192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348880"/>
            <a:ext cx="8241735" cy="3960441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276872"/>
            <a:ext cx="8241323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1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2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480" y="836614"/>
            <a:ext cx="3921229" cy="1368251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left text</a:t>
            </a:r>
            <a:endParaRPr lang="en-US" noProof="0" dirty="0"/>
          </a:p>
        </p:txBody>
      </p:sp>
      <p:sp>
        <p:nvSpPr>
          <p:cNvPr id="15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71293" y="908625"/>
            <a:ext cx="3921228" cy="129624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right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224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THREE BLOCK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51342" y="2348880"/>
            <a:ext cx="8241735" cy="936105"/>
          </a:xfrm>
          <a:prstGeom prst="rect">
            <a:avLst/>
          </a:prstGeom>
        </p:spPr>
        <p:txBody>
          <a:bodyPr lIns="0" tIns="43266" rIns="0" bIns="43266"/>
          <a:lstStyle>
            <a:lvl1pPr marL="324492" indent="-324492"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Second text</a:t>
            </a:r>
            <a:endParaRPr lang="en-US" noProof="0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1340" y="2276872"/>
            <a:ext cx="8241323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3356992"/>
            <a:ext cx="3921368" cy="280831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771295" y="3356992"/>
            <a:ext cx="3921782" cy="280831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6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480" y="836614"/>
            <a:ext cx="3921229" cy="1368251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left text</a:t>
            </a:r>
            <a:endParaRPr lang="en-US" noProof="0" dirty="0"/>
          </a:p>
        </p:txBody>
      </p:sp>
      <p:sp>
        <p:nvSpPr>
          <p:cNvPr id="18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71293" y="908625"/>
            <a:ext cx="3921228" cy="1296242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right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1188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EXT IN 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836614"/>
            <a:ext cx="3921370" cy="5402690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3" y="836612"/>
            <a:ext cx="3921370" cy="5400700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3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7715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EXT IN TWO BLOCK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3921368" cy="720179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720179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451339" y="1628800"/>
            <a:ext cx="392137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4764243" y="1628800"/>
            <a:ext cx="39213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1700810"/>
            <a:ext cx="3921368" cy="4464496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771295" y="1700810"/>
            <a:ext cx="3921782" cy="4464496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14" name="13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449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EXT IN TWO BLOCKS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2" y="836614"/>
            <a:ext cx="8241322" cy="720179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1700810"/>
            <a:ext cx="3921368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2202" tIns="34068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771295" y="1700810"/>
            <a:ext cx="3921782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2202" tIns="34068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9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4750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EXT IN TWO BLOCKS-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4"/>
            <a:ext cx="3921368" cy="720179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720179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771295" y="1700810"/>
            <a:ext cx="3921782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2202" tIns="34068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1700810"/>
            <a:ext cx="3921368" cy="4464496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1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67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2348882"/>
            <a:ext cx="3921369" cy="3816424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 hasCustomPrompt="1"/>
          </p:nvPr>
        </p:nvSpPr>
        <p:spPr>
          <a:xfrm>
            <a:off x="4771294" y="2349499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Graphic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17257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GRAPHIC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2348884"/>
            <a:ext cx="3921369" cy="29523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 hasCustomPrompt="1"/>
          </p:nvPr>
        </p:nvSpPr>
        <p:spPr>
          <a:xfrm>
            <a:off x="4771294" y="2349501"/>
            <a:ext cx="3921369" cy="2952271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Graphic</a:t>
            </a:r>
          </a:p>
          <a:p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51341" y="5527161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589240"/>
            <a:ext cx="8241323" cy="719485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7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8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288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TITLE WITH A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4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75" tIns="43638" rIns="87275" bIns="43638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836613"/>
            <a:ext cx="8241323" cy="5400699"/>
          </a:xfrm>
          <a:prstGeom prst="rect">
            <a:avLst/>
          </a:prstGeom>
        </p:spPr>
        <p:txBody>
          <a:bodyPr lIns="0" tIns="43638" rIns="87275" bIns="43638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Text </a:t>
            </a:r>
            <a:endParaRPr lang="en-US" noProof="0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451338" y="116634"/>
            <a:ext cx="8241324" cy="576064"/>
          </a:xfrm>
          <a:prstGeom prst="rect">
            <a:avLst/>
          </a:prstGeom>
        </p:spPr>
        <p:txBody>
          <a:bodyPr lIns="0" tIns="43627" rIns="87255" bIns="43627" anchor="ctr" anchorCtr="0"/>
          <a:lstStyle>
            <a:lvl1pPr algn="l">
              <a:lnSpc>
                <a:spcPts val="1909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>
                <a:effectLst/>
              </a:rPr>
              <a:t>Title </a:t>
            </a:r>
            <a:endParaRPr lang="en-U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8" y="6381751"/>
            <a:ext cx="4120959" cy="431799"/>
          </a:xfrm>
          <a:prstGeom prst="rect">
            <a:avLst/>
          </a:prstGeom>
        </p:spPr>
        <p:txBody>
          <a:bodyPr lIns="87275" tIns="43638" rIns="87275" bIns="43638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38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2348884"/>
            <a:ext cx="3921369" cy="29523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text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51341" y="5527161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589240"/>
            <a:ext cx="8241323" cy="719485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4771294" y="2349503"/>
            <a:ext cx="3921369" cy="2951708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7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8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16352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GRAPHIC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71294" y="2348882"/>
            <a:ext cx="3921369" cy="3816424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 hasCustomPrompt="1"/>
          </p:nvPr>
        </p:nvSpPr>
        <p:spPr>
          <a:xfrm>
            <a:off x="451339" y="2349499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73025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GRAPHIC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71293" y="2348884"/>
            <a:ext cx="3921370" cy="29523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 hasCustomPrompt="1"/>
          </p:nvPr>
        </p:nvSpPr>
        <p:spPr>
          <a:xfrm>
            <a:off x="451339" y="2349500"/>
            <a:ext cx="3921370" cy="295227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51341" y="5527161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589240"/>
            <a:ext cx="8241323" cy="719485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7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8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53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TAB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71293" y="2348884"/>
            <a:ext cx="3921370" cy="29523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text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51341" y="5527161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451339" y="2348879"/>
            <a:ext cx="3921369" cy="2951783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7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589240"/>
            <a:ext cx="8241323" cy="719485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1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2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5404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TW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gráfico"/>
          <p:cNvSpPr>
            <a:spLocks noGrp="1"/>
          </p:cNvSpPr>
          <p:nvPr>
            <p:ph type="chart" sz="quarter" idx="13" hasCustomPrompt="1"/>
          </p:nvPr>
        </p:nvSpPr>
        <p:spPr>
          <a:xfrm>
            <a:off x="4771294" y="2349499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 hasCustomPrompt="1"/>
          </p:nvPr>
        </p:nvSpPr>
        <p:spPr>
          <a:xfrm>
            <a:off x="451339" y="2349499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</a:t>
            </a:r>
            <a:endParaRPr lang="en-US" noProof="0" dirty="0"/>
          </a:p>
        </p:txBody>
      </p: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728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451339" y="2349499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5" name="2 Marcador de tabla"/>
          <p:cNvSpPr>
            <a:spLocks noGrp="1"/>
          </p:cNvSpPr>
          <p:nvPr>
            <p:ph type="tbl" sz="quarter" idx="17" hasCustomPrompt="1"/>
          </p:nvPr>
        </p:nvSpPr>
        <p:spPr>
          <a:xfrm>
            <a:off x="4755163" y="2348880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6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8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72104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A GRAPHIC AND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 flipH="1">
            <a:off x="451340" y="2120650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 hasCustomPrompt="1"/>
          </p:nvPr>
        </p:nvSpPr>
        <p:spPr>
          <a:xfrm>
            <a:off x="451339" y="2349499"/>
            <a:ext cx="3921369" cy="3816351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Graph</a:t>
            </a:r>
            <a:endParaRPr lang="en-US" noProof="0" dirty="0"/>
          </a:p>
        </p:txBody>
      </p:sp>
      <p:sp>
        <p:nvSpPr>
          <p:cNvPr id="12" name="11 Rectángulo"/>
          <p:cNvSpPr/>
          <p:nvPr/>
        </p:nvSpPr>
        <p:spPr>
          <a:xfrm rot="5400000">
            <a:off x="2375894" y="-1232105"/>
            <a:ext cx="72262" cy="39213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696178" y="-1232187"/>
            <a:ext cx="72011" cy="392178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4771294" y="2348880"/>
            <a:ext cx="3921369" cy="3816970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451339" y="116636"/>
            <a:ext cx="3921370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3921368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sp>
        <p:nvSpPr>
          <p:cNvPr id="17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4"/>
            <a:ext cx="3921782" cy="1152227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Right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9123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4"/>
            <a:ext cx="8241734" cy="936204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77609" y="1916832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451342" y="2060849"/>
            <a:ext cx="8241322" cy="4105002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4" name="13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0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11630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A BLOCK WITH A TAB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51340" y="836616"/>
            <a:ext cx="8241734" cy="86419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Left title</a:t>
            </a:r>
            <a:endParaRPr lang="en-US" noProof="0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451340" y="1844824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451342" y="1916834"/>
            <a:ext cx="8241322" cy="3384376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Table</a:t>
            </a:r>
            <a:endParaRPr lang="en-US" noProof="0" dirty="0"/>
          </a:p>
        </p:txBody>
      </p:sp>
      <p:sp>
        <p:nvSpPr>
          <p:cNvPr id="14" name="13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451341" y="5373215"/>
            <a:ext cx="8241323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1340" y="5445226"/>
            <a:ext cx="8241323" cy="863500"/>
          </a:xfrm>
          <a:prstGeom prst="rect">
            <a:avLst/>
          </a:prstGeom>
        </p:spPr>
        <p:txBody>
          <a:bodyPr lIns="0" tIns="43266" rIns="0" bIns="43266"/>
          <a:lstStyle>
            <a:lvl1pPr marL="324417" indent="-324417">
              <a:buNone/>
              <a:defRPr lang="en-GB" sz="23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32558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noProof="0" dirty="0" smtClean="0"/>
              <a:t>Fourth text</a:t>
            </a:r>
            <a:endParaRPr lang="en-US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13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38751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0795" y="-3427643"/>
            <a:ext cx="7256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764710"/>
            <a:ext cx="3921370" cy="561704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4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75" tIns="43638" rIns="87275" bIns="43638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451338" y="116634"/>
            <a:ext cx="8241324" cy="576064"/>
          </a:xfrm>
          <a:prstGeom prst="rect">
            <a:avLst/>
          </a:prstGeom>
        </p:spPr>
        <p:txBody>
          <a:bodyPr lIns="0" tIns="43627" rIns="87255" bIns="43627" anchor="ctr" anchorCtr="0"/>
          <a:lstStyle>
            <a:lvl1pPr algn="l">
              <a:lnSpc>
                <a:spcPts val="1909"/>
              </a:lnSpc>
              <a:defRPr sz="17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>
                <a:effectLst/>
              </a:rPr>
              <a:t>Title </a:t>
            </a:r>
            <a:endParaRPr lang="en-US" noProof="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8" y="6381751"/>
            <a:ext cx="4120959" cy="431799"/>
          </a:xfrm>
          <a:prstGeom prst="rect">
            <a:avLst/>
          </a:prstGeom>
        </p:spPr>
        <p:txBody>
          <a:bodyPr lIns="87275" tIns="43638" rIns="87275" bIns="43638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981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0795" y="-3427643"/>
            <a:ext cx="7256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764710"/>
            <a:ext cx="3921370" cy="561704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0795" y="-3427643"/>
            <a:ext cx="7256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764710"/>
            <a:ext cx="3921370" cy="561704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0795" y="-3427643"/>
            <a:ext cx="7256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764710"/>
            <a:ext cx="3921370" cy="561704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0795" y="-3427643"/>
            <a:ext cx="7256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764710"/>
            <a:ext cx="3921370" cy="561704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 rot="5400000">
            <a:off x="4500795" y="-3427643"/>
            <a:ext cx="72560" cy="831215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771292" y="116634"/>
            <a:ext cx="3921782" cy="576063"/>
          </a:xfrm>
          <a:prstGeom prst="rect">
            <a:avLst/>
          </a:prstGeom>
        </p:spPr>
        <p:txBody>
          <a:bodyPr lIns="0" tIns="38631" rIns="77261" bIns="38631" anchor="ctr" anchorCtr="0"/>
          <a:lstStyle>
            <a:lvl1pPr marL="0" indent="0">
              <a:buNone/>
              <a:defRPr sz="15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6 Título"/>
          <p:cNvSpPr>
            <a:spLocks noGrp="1"/>
          </p:cNvSpPr>
          <p:nvPr>
            <p:ph type="title"/>
          </p:nvPr>
        </p:nvSpPr>
        <p:spPr>
          <a:xfrm>
            <a:off x="4771292" y="764710"/>
            <a:ext cx="3921370" cy="5617041"/>
          </a:xfrm>
          <a:prstGeom prst="rect">
            <a:avLst/>
          </a:prstGeom>
        </p:spPr>
        <p:txBody>
          <a:bodyPr lIns="0" tIns="91253" rIns="77243" bIns="38621"/>
          <a:lstStyle>
            <a:lvl1pPr algn="l">
              <a:defRPr sz="3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38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C14B29C-2FB7-4F20-A9F1-EDA3BC88B975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F981E2-6A91-4CB0-B20F-7DB2A44C4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0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36017" y="-3393015"/>
            <a:ext cx="71967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40" y="764709"/>
            <a:ext cx="8241323" cy="5617044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116635"/>
            <a:ext cx="8241324" cy="576064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556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 userDrawn="1"/>
        </p:nvSpPr>
        <p:spPr>
          <a:xfrm rot="5400000">
            <a:off x="4536017" y="-3393015"/>
            <a:ext cx="71967" cy="824230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261" tIns="38631" rIns="77261" bIns="38631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451340" y="764709"/>
            <a:ext cx="8241323" cy="5617044"/>
          </a:xfrm>
          <a:prstGeom prst="rect">
            <a:avLst/>
          </a:prstGeom>
        </p:spPr>
        <p:txBody>
          <a:bodyPr lIns="77261" tIns="38631" rIns="77261" bIns="38631"/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451340" y="116635"/>
            <a:ext cx="8241324" cy="576064"/>
          </a:xfrm>
          <a:prstGeom prst="rect">
            <a:avLst/>
          </a:prstGeom>
        </p:spPr>
        <p:txBody>
          <a:bodyPr lIns="0" tIns="38621" rIns="77243" bIns="38621" anchor="ctr" anchorCtr="0"/>
          <a:lstStyle>
            <a:lvl1pPr algn="l">
              <a:lnSpc>
                <a:spcPts val="1690"/>
              </a:lnSpc>
              <a:defRPr sz="15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556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PHOTO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7"/>
            <a:ext cx="3921368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Left text box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7"/>
            <a:ext cx="3921782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Right text box</a:t>
            </a:r>
            <a:endParaRPr lang="en-US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451339" y="2133602"/>
            <a:ext cx="3921369" cy="3743325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771294" y="2133602"/>
            <a:ext cx="3921369" cy="3743325"/>
          </a:xfrm>
          <a:prstGeom prst="rect">
            <a:avLst/>
          </a:prstGeom>
        </p:spPr>
        <p:txBody>
          <a:bodyPr lIns="86531" tIns="43266" rIns="86531" bIns="43266"/>
          <a:lstStyle>
            <a:lvl1pPr marL="0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19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51339" y="5949951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108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PHOTO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39" y="836617"/>
            <a:ext cx="3921368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Left text box</a:t>
            </a:r>
            <a:endParaRPr lang="en-US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4771294" y="2133602"/>
            <a:ext cx="3921369" cy="3743325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71706" y="5949951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4360" y="836617"/>
            <a:ext cx="3921782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Right text box</a:t>
            </a:r>
            <a:endParaRPr lang="en-US" noProof="0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50928" y="2133602"/>
            <a:ext cx="3921369" cy="3743325"/>
          </a:xfrm>
          <a:prstGeom prst="rect">
            <a:avLst/>
          </a:prstGeom>
        </p:spPr>
        <p:txBody>
          <a:bodyPr lIns="86531" tIns="43266" rIns="86531" bIns="43266"/>
          <a:lstStyle>
            <a:lvl1pPr marL="0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19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19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001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PHOTO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6"/>
            <a:ext cx="8241323" cy="2448370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/>
              <a:t>First text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451340" y="3429002"/>
            <a:ext cx="8241323" cy="2448272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51340" y="5949951"/>
            <a:ext cx="8241323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37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7"/>
            <a:ext cx="3921368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Left text box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7"/>
            <a:ext cx="3921782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Right text box</a:t>
            </a:r>
            <a:endParaRPr lang="en-US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451339" y="2133602"/>
            <a:ext cx="3921369" cy="3743325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4771294" y="2133602"/>
            <a:ext cx="3921369" cy="3743325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74638" y="5949281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451341" y="5949281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4986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HOTOS AND TWO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 rot="5400000">
            <a:off x="4536205" y="-3392164"/>
            <a:ext cx="72008" cy="8241734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31" tIns="43266" rIns="86531" bIns="43266" rtlCol="0" anchor="ctr"/>
          <a:lstStyle/>
          <a:p>
            <a:pPr algn="ctr"/>
            <a:endParaRPr lang="en-US" noProof="0" dirty="0">
              <a:latin typeface="Arial" panose="020B0604020202020204" pitchFamily="34" charset="0"/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51340" y="836617"/>
            <a:ext cx="3921368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Left text box</a:t>
            </a:r>
            <a:endParaRPr lang="en-US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1295" y="836617"/>
            <a:ext cx="3921782" cy="1224235"/>
          </a:xfrm>
          <a:prstGeom prst="rect">
            <a:avLst/>
          </a:prstGeom>
        </p:spPr>
        <p:txBody>
          <a:bodyPr lIns="0" tIns="43266" rIns="86531" bIns="43266"/>
          <a:lstStyle>
            <a:lvl1pPr marL="0" indent="0">
              <a:buNone/>
              <a:defRPr sz="23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 smtClean="0">
                <a:effectLst/>
              </a:rPr>
              <a:t>Right text box</a:t>
            </a:r>
            <a:endParaRPr lang="en-US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51340" y="116636"/>
            <a:ext cx="8241324" cy="576063"/>
          </a:xfrm>
          <a:prstGeom prst="rect">
            <a:avLst/>
          </a:prstGeom>
        </p:spPr>
        <p:txBody>
          <a:bodyPr lIns="0" tIns="43255" rIns="86511" bIns="43255" anchor="ctr" anchorCtr="0"/>
          <a:lstStyle>
            <a:lvl1pPr algn="l">
              <a:lnSpc>
                <a:spcPts val="1893"/>
              </a:lnSpc>
              <a:defRPr sz="17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451339" y="2133604"/>
            <a:ext cx="3921369" cy="1655440"/>
          </a:xfrm>
          <a:prstGeom prst="rect">
            <a:avLst/>
          </a:prstGeom>
        </p:spPr>
        <p:txBody>
          <a:bodyPr lIns="86531" tIns="43266" rIns="86531" bIns="43266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51341" y="3861049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20" name="2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451339" y="4293099"/>
            <a:ext cx="3921369" cy="1582736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21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451339" y="5949281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22" name="2 Marcador de posición de imagen"/>
          <p:cNvSpPr>
            <a:spLocks noGrp="1"/>
          </p:cNvSpPr>
          <p:nvPr>
            <p:ph type="pic" sz="quarter" idx="21" hasCustomPrompt="1"/>
          </p:nvPr>
        </p:nvSpPr>
        <p:spPr>
          <a:xfrm>
            <a:off x="4771293" y="2132859"/>
            <a:ext cx="3921369" cy="1655440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4771294" y="3860304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24" name="2 Marcador de posición de imagen"/>
          <p:cNvSpPr>
            <a:spLocks noGrp="1"/>
          </p:cNvSpPr>
          <p:nvPr>
            <p:ph type="pic" sz="quarter" idx="23" hasCustomPrompt="1"/>
          </p:nvPr>
        </p:nvSpPr>
        <p:spPr>
          <a:xfrm>
            <a:off x="4771293" y="4292354"/>
            <a:ext cx="3921369" cy="1582736"/>
          </a:xfrm>
          <a:prstGeom prst="rect">
            <a:avLst/>
          </a:prstGeom>
        </p:spPr>
        <p:txBody>
          <a:bodyPr lIns="86531" tIns="43266" rIns="86531" bIns="43266"/>
          <a:lstStyle>
            <a:lvl1pPr marL="324417" marR="0" indent="-324417" algn="l" defTabSz="43255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>
                <a:latin typeface="Arial" panose="020B0604020202020204" pitchFamily="34" charset="0"/>
              </a:defRPr>
            </a:lvl1pPr>
          </a:lstStyle>
          <a:p>
            <a:r>
              <a:rPr lang="en-US" noProof="0" dirty="0" smtClean="0"/>
              <a:t>Image</a:t>
            </a:r>
          </a:p>
          <a:p>
            <a:endParaRPr lang="en-US" noProof="0" dirty="0"/>
          </a:p>
        </p:txBody>
      </p:sp>
      <p:sp>
        <p:nvSpPr>
          <p:cNvPr id="25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4771293" y="5948536"/>
            <a:ext cx="3921369" cy="358775"/>
          </a:xfrm>
          <a:prstGeom prst="rect">
            <a:avLst/>
          </a:prstGeom>
        </p:spPr>
        <p:txBody>
          <a:bodyPr lIns="0" tIns="43266" rIns="0" bIns="43266" anchor="ctr" anchorCtr="0"/>
          <a:lstStyle>
            <a:lvl1pPr marL="0" indent="0">
              <a:buFont typeface="Arial" panose="020B0604020202020204" pitchFamily="34" charset="0"/>
              <a:buNone/>
              <a:defRPr lang="es-ES" sz="9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32558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865115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297670" indent="0">
              <a:buFont typeface="Arial" panose="020B0604020202020204" pitchFamily="34" charset="0"/>
              <a:buNone/>
              <a:defRPr lang="es-ES" sz="23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730229" indent="0">
              <a:buFont typeface="Arial" panose="020B0604020202020204" pitchFamily="34" charset="0"/>
              <a:buNone/>
              <a:defRPr lang="en-GB" sz="23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photo text</a:t>
            </a:r>
            <a:endParaRPr lang="en-US" noProof="0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372709" y="6381752"/>
            <a:ext cx="4120959" cy="431799"/>
          </a:xfrm>
          <a:prstGeom prst="rect">
            <a:avLst/>
          </a:prstGeom>
        </p:spPr>
        <p:txBody>
          <a:bodyPr lIns="86531" tIns="43266" rIns="86531" bIns="43266"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>
                <a:effectLst/>
              </a:rPr>
              <a:t>Write here the title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236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hyperlink" Target="http://www.avangrid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>
            <a:hlinkClick r:id="rId49"/>
          </p:cNvPr>
          <p:cNvPicPr>
            <a:picLocks noChangeAspect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492" y="6432750"/>
            <a:ext cx="361010" cy="366459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70465" y="6534864"/>
            <a:ext cx="1800732" cy="13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indent="0" algn="l" defTabSz="9139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900" b="1" u="none" kern="120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avangrid.com</a:t>
            </a:r>
          </a:p>
        </p:txBody>
      </p:sp>
      <p:sp>
        <p:nvSpPr>
          <p:cNvPr id="6146" name="Marcador de pie de página 4"/>
          <p:cNvSpPr txBox="1">
            <a:spLocks/>
          </p:cNvSpPr>
          <p:nvPr/>
        </p:nvSpPr>
        <p:spPr bwMode="auto">
          <a:xfrm>
            <a:off x="7696041" y="6536379"/>
            <a:ext cx="997033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32558" eaLnBrk="1" hangingPunct="1">
              <a:defRPr/>
            </a:pPr>
            <a:fld id="{BCC43BAD-7094-4F33-911B-25DEEFED1FB5}" type="slidenum">
              <a:rPr lang="en-US" altLang="es-ES" sz="900" b="1" u="none" smtClean="0">
                <a:solidFill>
                  <a:srgbClr val="5C881A"/>
                </a:solidFill>
                <a:cs typeface="Arial" charset="0"/>
              </a:rPr>
              <a:pPr algn="r" defTabSz="432558" eaLnBrk="1" hangingPunct="1">
                <a:defRPr/>
              </a:pPr>
              <a:t>‹#›</a:t>
            </a:fld>
            <a:endParaRPr lang="en-US" altLang="es-ES" sz="900" b="1" u="none" dirty="0" smtClean="0">
              <a:solidFill>
                <a:srgbClr val="5C881A"/>
              </a:solidFill>
              <a:cs typeface="Arial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451342" y="6381328"/>
            <a:ext cx="8241735" cy="0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6" y="6411483"/>
            <a:ext cx="1545226" cy="4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  <p:sldLayoutId id="2147484632" r:id="rId12"/>
    <p:sldLayoutId id="2147484633" r:id="rId13"/>
    <p:sldLayoutId id="2147484634" r:id="rId14"/>
    <p:sldLayoutId id="2147484635" r:id="rId15"/>
    <p:sldLayoutId id="2147484636" r:id="rId16"/>
    <p:sldLayoutId id="2147484637" r:id="rId17"/>
    <p:sldLayoutId id="2147484638" r:id="rId18"/>
    <p:sldLayoutId id="2147484639" r:id="rId19"/>
    <p:sldLayoutId id="2147484640" r:id="rId20"/>
    <p:sldLayoutId id="2147484641" r:id="rId21"/>
    <p:sldLayoutId id="2147484642" r:id="rId22"/>
    <p:sldLayoutId id="2147484643" r:id="rId23"/>
    <p:sldLayoutId id="2147484644" r:id="rId24"/>
    <p:sldLayoutId id="2147484645" r:id="rId25"/>
    <p:sldLayoutId id="2147484646" r:id="rId26"/>
    <p:sldLayoutId id="2147484647" r:id="rId27"/>
    <p:sldLayoutId id="2147484648" r:id="rId28"/>
    <p:sldLayoutId id="2147484649" r:id="rId29"/>
    <p:sldLayoutId id="2147484650" r:id="rId30"/>
    <p:sldLayoutId id="2147484651" r:id="rId31"/>
    <p:sldLayoutId id="2147484652" r:id="rId32"/>
    <p:sldLayoutId id="2147484653" r:id="rId33"/>
    <p:sldLayoutId id="2147484654" r:id="rId34"/>
    <p:sldLayoutId id="2147484655" r:id="rId35"/>
    <p:sldLayoutId id="2147484656" r:id="rId36"/>
    <p:sldLayoutId id="2147484657" r:id="rId37"/>
    <p:sldLayoutId id="2147484658" r:id="rId38"/>
    <p:sldLayoutId id="2147484659" r:id="rId39"/>
    <p:sldLayoutId id="2147484660" r:id="rId40"/>
    <p:sldLayoutId id="2147484662" r:id="rId41"/>
    <p:sldLayoutId id="2147484663" r:id="rId42"/>
    <p:sldLayoutId id="2147484665" r:id="rId43"/>
    <p:sldLayoutId id="2147484667" r:id="rId44"/>
    <p:sldLayoutId id="2147484669" r:id="rId45"/>
    <p:sldLayoutId id="2147484670" r:id="rId46"/>
    <p:sldLayoutId id="2147484671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3255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32558"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865115"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297673"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730229" algn="ctr" defTabSz="4325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24417" indent="-324417" algn="l" defTabSz="43255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02906" indent="-270347" algn="l" defTabSz="43255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81394" indent="-216279" algn="l" defTabSz="43255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13949" indent="-216279" algn="l" defTabSz="43255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946509" indent="-216279" algn="l" defTabSz="43255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79066" indent="-216279" algn="l" defTabSz="43255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11623" indent="-216279" algn="l" defTabSz="43255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4181" indent="-216279" algn="l" defTabSz="43255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6738" indent="-216279" algn="l" defTabSz="43255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558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115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673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0229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787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5344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902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0460" algn="l" defTabSz="43255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English Station\Pictures\ES 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0804"/>
            <a:ext cx="5029200" cy="3612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17412" name="3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5562600" y="1223434"/>
            <a:ext cx="3124200" cy="376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8925" indent="-288925" algn="r" eaLnBrk="1" hangingPunct="1"/>
            <a:r>
              <a:rPr lang="en-US" altLang="en-US" dirty="0" smtClean="0">
                <a:ea typeface="MS PGothic" panose="020B0600070205080204" pitchFamily="34" charset="-128"/>
              </a:rPr>
              <a:t>March 11, 2019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17411" name="2 Título"/>
          <p:cNvSpPr>
            <a:spLocks noGrp="1"/>
          </p:cNvSpPr>
          <p:nvPr>
            <p:ph type="title"/>
          </p:nvPr>
        </p:nvSpPr>
        <p:spPr bwMode="auto">
          <a:xfrm>
            <a:off x="2209800" y="76200"/>
            <a:ext cx="43434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dirty="0" smtClean="0">
                <a:cs typeface="Times New Roman" pitchFamily="18" charset="0"/>
              </a:rPr>
              <a:t>English Station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Update Meeting</a:t>
            </a: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767"/>
            <a:ext cx="7886700" cy="557295"/>
          </a:xfrm>
        </p:spPr>
        <p:txBody>
          <a:bodyPr>
            <a:normAutofit fontScale="90000"/>
          </a:bodyPr>
          <a:lstStyle/>
          <a:p>
            <a:pPr algn="l"/>
            <a:r>
              <a:rPr lang="en-US" sz="2300" b="1" u="sng" dirty="0" smtClean="0"/>
              <a:t/>
            </a:r>
            <a:br>
              <a:rPr lang="en-US" sz="2300" b="1" u="sng" dirty="0" smtClean="0"/>
            </a:br>
            <a:r>
              <a:rPr lang="en-US" sz="1900" b="1" dirty="0">
                <a:solidFill>
                  <a:srgbClr val="5C881A"/>
                </a:solidFill>
                <a:latin typeface="Arial" pitchFamily="34" charset="0"/>
                <a:cs typeface="Arial" pitchFamily="34" charset="0"/>
              </a:rPr>
              <a:t>Building Abatement Environmental Safety </a:t>
            </a:r>
            <a:r>
              <a:rPr lang="en-US" sz="1900" b="1" dirty="0" smtClean="0">
                <a:solidFill>
                  <a:srgbClr val="5C881A"/>
                </a:solidFill>
                <a:latin typeface="Arial" pitchFamily="34" charset="0"/>
                <a:cs typeface="Arial" pitchFamily="34" charset="0"/>
              </a:rPr>
              <a:t>Precautions (Past and Future)</a:t>
            </a:r>
            <a:endParaRPr lang="en-US" sz="1900" b="1" dirty="0">
              <a:solidFill>
                <a:srgbClr val="5C881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597"/>
            <a:ext cx="5162550" cy="51334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Sealed poly containments established to completely enclose work area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HEPA filtered negative air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used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in containments to prevent airborne releases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Negative air pressure monitored continuously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Air sampled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outside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containments 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wastes placed in sealed double bags/boxes before leaving containment and placed in secure trailers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materials and personnel leaving containment decontaminated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Wash water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collected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and contained at lower elevations inside containment areas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Licensed asbestos monitors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provide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ongoing evaluation of work areas as well as means and methods to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ensure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against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contaminant release</a:t>
            </a:r>
            <a:endParaRPr lang="en-US" sz="16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65" y="675129"/>
            <a:ext cx="3357907" cy="241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1" y="2808729"/>
            <a:ext cx="2087479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bg1"/>
                </a:solidFill>
              </a:rPr>
              <a:t>Typical Containment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pic>
        <p:nvPicPr>
          <p:cNvPr id="8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20" y="3080477"/>
            <a:ext cx="3137852" cy="34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6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1"/>
            <a:ext cx="7886700" cy="557295"/>
          </a:xfrm>
        </p:spPr>
        <p:txBody>
          <a:bodyPr>
            <a:normAutofit/>
          </a:bodyPr>
          <a:lstStyle/>
          <a:p>
            <a:pPr algn="l"/>
            <a:r>
              <a:rPr lang="en-US" sz="1700" b="1" dirty="0">
                <a:solidFill>
                  <a:srgbClr val="5C881A"/>
                </a:solidFill>
                <a:latin typeface="Arial" pitchFamily="34" charset="0"/>
                <a:cs typeface="Arial" pitchFamily="34" charset="0"/>
              </a:rPr>
              <a:t>Onsite Remediation Environmental Safety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67164"/>
            <a:ext cx="5162550" cy="513347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Enclose site perimeter with silt fence and staked hay bales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Construct decontamination area for all vehicles leaving site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Containerize all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decontamination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wash water &amp; liquids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Liberal site-wide use of water sprays/mist for dust control</a:t>
            </a: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wastes placed in covered/sealed roll-off containers inside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 lined and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secure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fenced area</a:t>
            </a:r>
            <a:endParaRPr lang="en-US" sz="16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Materials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and personnel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decontaminated before leaving site</a:t>
            </a:r>
            <a:endParaRPr lang="en-US" sz="16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Ambient air monitoring </a:t>
            </a:r>
            <a:endParaRPr lang="en-US" sz="16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Trained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remedial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inspectors</a:t>
            </a:r>
          </a:p>
          <a:p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Provide </a:t>
            </a:r>
            <a:r>
              <a:rPr lang="en-US" sz="16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ongoing evaluation of work areas as well as means and methods to </a:t>
            </a:r>
            <a:r>
              <a:rPr lang="en-US" sz="16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ensure against contaminant release</a:t>
            </a:r>
            <a:endParaRPr lang="en-US" sz="16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" b="17522"/>
          <a:stretch/>
        </p:blipFill>
        <p:spPr>
          <a:xfrm flipH="1">
            <a:off x="5355716" y="1133869"/>
            <a:ext cx="3407284" cy="2589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16" y="3733800"/>
            <a:ext cx="3407284" cy="2612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4696" y="5921187"/>
            <a:ext cx="2454442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PCB Remediation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788" y="2973026"/>
            <a:ext cx="242114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bg1"/>
                </a:solidFill>
              </a:rPr>
              <a:t>Typical Waste Storage Area</a:t>
            </a:r>
            <a:endParaRPr lang="en-US" sz="1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UI will continue to use its </a:t>
            </a:r>
            <a:r>
              <a:rPr lang="en-US" dirty="0"/>
              <a:t>traffic control measures such as jersey barriers and fencing to </a:t>
            </a:r>
            <a:r>
              <a:rPr lang="en-US" dirty="0" smtClean="0"/>
              <a:t>limit access to </a:t>
            </a:r>
            <a:r>
              <a:rPr lang="en-US" dirty="0"/>
              <a:t>the sidewalk </a:t>
            </a:r>
            <a:r>
              <a:rPr lang="en-US" dirty="0" smtClean="0"/>
              <a:t>along Grand Ave and maintain one </a:t>
            </a:r>
            <a:r>
              <a:rPr lang="en-US" dirty="0"/>
              <a:t>lane of traffic to protect the public from loose debris falling from Station </a:t>
            </a:r>
            <a:r>
              <a:rPr lang="en-US" dirty="0" smtClean="0"/>
              <a:t>B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On-site program </a:t>
            </a:r>
            <a:r>
              <a:rPr lang="en-US" dirty="0"/>
              <a:t>to monitor the potential dust emissions during </a:t>
            </a:r>
            <a:r>
              <a:rPr lang="en-US" dirty="0" smtClean="0"/>
              <a:t>soil remediation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Erosion and sediment control measures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Prevent soil migration off-site </a:t>
            </a:r>
            <a:r>
              <a:rPr lang="en-US" dirty="0"/>
              <a:t>during </a:t>
            </a:r>
            <a:r>
              <a:rPr lang="en-US" dirty="0" smtClean="0"/>
              <a:t>remediation activities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Safety –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340" y="116635"/>
            <a:ext cx="8235460" cy="576064"/>
          </a:xfrm>
        </p:spPr>
        <p:txBody>
          <a:bodyPr/>
          <a:lstStyle/>
          <a:p>
            <a:pPr algn="r"/>
            <a:r>
              <a:rPr lang="en-US" dirty="0" smtClean="0"/>
              <a:t>Keeping you informed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8458200" cy="50800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The English Station Remediation Project website will continue to be updated regularly as new information becomes available.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An informational web page is available at www.uinet.com/englishstation</a:t>
            </a: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For additional inquiries, please call UI’s Public Outreach Office </a:t>
            </a:r>
          </a:p>
          <a:p>
            <a:pPr algn="ctr"/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385762" lvl="1" indent="0" algn="ctr">
              <a:buNone/>
            </a:pPr>
            <a:r>
              <a:rPr lang="en-US" sz="33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(203) 499-3824</a:t>
            </a:r>
          </a:p>
          <a:p>
            <a:pPr marL="771525" lvl="2" indent="0">
              <a:buNone/>
            </a:pPr>
            <a:endParaRPr lang="en-US" sz="17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68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1688"/>
              </a:lnSpc>
            </a:pPr>
            <a:r>
              <a:rPr lang="en-US" altLang="en-US" dirty="0"/>
              <a:t>										</a:t>
            </a:r>
            <a:r>
              <a:rPr lang="en-US" altLang="en-US"/>
              <a:t>      </a:t>
            </a:r>
            <a:r>
              <a:rPr lang="en-US" altLang="en-US" smtClean="0"/>
              <a:t> </a:t>
            </a:r>
            <a:r>
              <a:rPr lang="en-US" altLang="en-US" dirty="0" smtClean="0"/>
              <a:t>Questions</a:t>
            </a:r>
            <a:endParaRPr lang="en-US" altLang="en-US" dirty="0"/>
          </a:p>
        </p:txBody>
      </p:sp>
      <p:pic>
        <p:nvPicPr>
          <p:cNvPr id="2050" name="Picture 2" descr="C:\Tom\logo-highres_question-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79062"/>
            <a:ext cx="4419600" cy="50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76201"/>
            <a:ext cx="8763000" cy="5760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89000"/>
            <a:ext cx="8458200" cy="53848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Background and History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Project Milestones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Completed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Current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Planned</a:t>
            </a:r>
          </a:p>
          <a:p>
            <a:r>
              <a:rPr lang="en-US" sz="20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Site Safety Precautions</a:t>
            </a:r>
          </a:p>
          <a:p>
            <a:pPr lvl="1"/>
            <a:r>
              <a:rPr lang="en-US" sz="17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Building Abatement</a:t>
            </a:r>
          </a:p>
          <a:p>
            <a:pPr lvl="1"/>
            <a:r>
              <a:rPr lang="en-US" sz="17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Site Remediation</a:t>
            </a:r>
            <a:endParaRPr lang="en-US" sz="20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Next Steps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Keeping You Informed</a:t>
            </a:r>
          </a:p>
          <a:p>
            <a:pPr marL="385762" lvl="1" indent="0">
              <a:buNone/>
            </a:pPr>
            <a:endParaRPr lang="en-US" sz="17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116418"/>
            <a:ext cx="8312150" cy="575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Background</a:t>
            </a:r>
            <a:endParaRPr lang="en-US" altLang="en-US" dirty="0"/>
          </a:p>
        </p:txBody>
      </p:sp>
      <p:pic>
        <p:nvPicPr>
          <p:cNvPr id="4" name="Picture 2" descr="G:\English Station\Pictures\ES A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262"/>
            <a:ext cx="7696200" cy="5528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143001" y="3886201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English Station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(Parcel B)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24000" y="3733800"/>
            <a:ext cx="567336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1" y="1814710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Station B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(Parcel A)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5400" y="2286634"/>
            <a:ext cx="838200" cy="2279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5417196" y="4959435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Grand Ave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67723" y="3883117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North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493861" y="3883117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87401"/>
            <a:ext cx="7517523" cy="54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92410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Station 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006601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English Station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257801"/>
            <a:ext cx="163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Grand Ave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116418"/>
            <a:ext cx="8312150" cy="575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Background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34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116418"/>
            <a:ext cx="8312150" cy="575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600" dirty="0" smtClean="0"/>
              <a:t>Background and History of the Site</a:t>
            </a:r>
            <a:endParaRPr lang="en-US" altLang="en-US" sz="1600" dirty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 bwMode="auto">
          <a:xfrm>
            <a:off x="228600" y="764118"/>
            <a:ext cx="8763000" cy="5617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98425">
              <a:spcBef>
                <a:spcPts val="538"/>
              </a:spcBef>
            </a:pPr>
            <a:r>
              <a:rPr lang="en-US" sz="1800" dirty="0" smtClean="0"/>
              <a:t>Background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600" b="0" dirty="0" smtClean="0"/>
              <a:t>The </a:t>
            </a:r>
            <a:r>
              <a:rPr lang="en-US" sz="1600" b="0" dirty="0"/>
              <a:t>English Station Site is approximately 8.9 </a:t>
            </a:r>
            <a:r>
              <a:rPr lang="en-US" sz="1600" b="0" dirty="0" smtClean="0"/>
              <a:t>acres </a:t>
            </a:r>
            <a:br>
              <a:rPr lang="en-US" sz="1600" b="0" dirty="0" smtClean="0"/>
            </a:br>
            <a:r>
              <a:rPr lang="en-US" sz="1600" b="0" dirty="0"/>
              <a:t>The Station B building on Parcel A fronting on Grand Ave has a footprint of approximately 25,000 square feet</a:t>
            </a:r>
            <a:br>
              <a:rPr lang="en-US" sz="1600" b="0" dirty="0"/>
            </a:br>
            <a:r>
              <a:rPr lang="en-US" sz="1600" b="0" dirty="0"/>
              <a:t>The English Station </a:t>
            </a:r>
            <a:r>
              <a:rPr lang="en-US" sz="1600" b="0" dirty="0" smtClean="0"/>
              <a:t>building on Parcel B has </a:t>
            </a:r>
            <a:r>
              <a:rPr lang="en-US" sz="1600" b="0" dirty="0"/>
              <a:t>a footprint of approximately 100,000 square </a:t>
            </a:r>
            <a:r>
              <a:rPr lang="en-US" sz="1600" b="0" dirty="0" smtClean="0"/>
              <a:t>feet </a:t>
            </a:r>
            <a:br>
              <a:rPr lang="en-US" sz="1600" b="0" dirty="0" smtClean="0"/>
            </a:br>
            <a:r>
              <a:rPr lang="en-US" altLang="en-US" sz="1400" b="0" dirty="0"/>
              <a:t/>
            </a:r>
            <a:br>
              <a:rPr lang="en-US" altLang="en-US" sz="1400" b="0" dirty="0"/>
            </a:br>
            <a:r>
              <a:rPr lang="en-US" altLang="en-US" sz="1600" dirty="0" smtClean="0"/>
              <a:t>History</a:t>
            </a:r>
            <a:br>
              <a:rPr lang="en-US" altLang="en-US" sz="1600" dirty="0" smtClean="0"/>
            </a:br>
            <a:r>
              <a:rPr lang="en-US" altLang="en-US" sz="1600" b="0" dirty="0" smtClean="0"/>
              <a:t>1890 – Station B provides electricity to Greater New Haven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1929 – English Station begins operation as a coal-fired electric generating station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1958 – English Station is converted to oil-fired generation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1992 – English Station moves power plant to deactivation status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2000 – UI sells English Station property to an unaffiliated party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2006 – Property subdivided by then owner,  5.3 acre English Station Parcel sold to ASNAT Realty and 3.6 acre Station B parcel sold to Evergreen Power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2015 – UI agrees to investigate and remediate the on-site conditions under the Partial Consent Order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2016 </a:t>
            </a:r>
            <a:r>
              <a:rPr lang="en-US" altLang="en-US" sz="1600" b="0" dirty="0"/>
              <a:t>– UI </a:t>
            </a:r>
            <a:r>
              <a:rPr lang="en-US" altLang="en-US" sz="1600" b="0" dirty="0" smtClean="0"/>
              <a:t>begins on-site  investigation</a:t>
            </a:r>
            <a:br>
              <a:rPr lang="en-US" altLang="en-US" sz="1600" b="0" dirty="0" smtClean="0"/>
            </a:br>
            <a:r>
              <a:rPr lang="en-US" altLang="en-US" sz="1600" b="0" dirty="0"/>
              <a:t>2018 – Property sold to Haven River Properties (Parcel A) and Paramount View Millennium LLC (Parcel B)</a:t>
            </a: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endParaRPr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525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116418"/>
            <a:ext cx="8312150" cy="575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Remediation Requirements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990600"/>
            <a:ext cx="8458200" cy="294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Remediation Requirements are described in Partial Consent Order (PCO) COWSPCB 15-001 issued by CT-DEEP, and consented to by UI.</a:t>
            </a:r>
          </a:p>
          <a:p>
            <a:pPr lvl="1"/>
            <a:r>
              <a:rPr lang="en-US" sz="21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Soil and Groundwater</a:t>
            </a:r>
          </a:p>
          <a:p>
            <a:pPr lvl="1"/>
            <a:r>
              <a:rPr lang="en-US" sz="21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Buildings</a:t>
            </a:r>
          </a:p>
          <a:p>
            <a:pPr lvl="1"/>
            <a:endParaRPr lang="en-US" sz="24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Standards are established by State and Federal Law and Regulations.</a:t>
            </a:r>
            <a:endParaRPr lang="en-US" sz="2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0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81000" y="116418"/>
            <a:ext cx="8312150" cy="5757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Completed Work:  Project Statistics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889000"/>
            <a:ext cx="8458200" cy="5384800"/>
          </a:xfrm>
          <a:prstGeom prst="rect">
            <a:avLst/>
          </a:prstGeom>
        </p:spPr>
        <p:txBody>
          <a:bodyPr>
            <a:normAutofit/>
          </a:bodyPr>
          <a:lstStyle>
            <a:lvl1pPr marL="288925" indent="-288925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625475" indent="-239713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63613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4937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736725" indent="-192088" algn="l" defTabSz="38417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124191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0407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96624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2840" indent="-193109" algn="l" defTabSz="386217" rtl="0" eaLnBrk="1" latinLnBrk="0" hangingPunct="1">
              <a:spcBef>
                <a:spcPct val="20000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On-site investigation began in August 2016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UI has contracted with TRC – Licensed Environmental Professional &amp; Engineering Services</a:t>
            </a:r>
          </a:p>
          <a:p>
            <a:r>
              <a:rPr lang="en-US" sz="20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To date, UI, TRC and other contractors have performed multiple activities, including: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Removed over 50,000 bags of asbestos waste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~</a:t>
            </a:r>
            <a:r>
              <a:rPr lang="en-US" sz="18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10,000 soil samples over the course of all investigations</a:t>
            </a:r>
            <a:endParaRPr lang="en-US" sz="15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~1,400 concrete samples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~4,300 building material samples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Sampled 33 groundwater wells </a:t>
            </a:r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five times over </a:t>
            </a:r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 14-month period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Since the PCO:</a:t>
            </a:r>
          </a:p>
          <a:p>
            <a:pPr lvl="2"/>
            <a:r>
              <a:rPr lang="en-US" sz="13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Submitted </a:t>
            </a:r>
            <a:r>
              <a:rPr lang="en-US" sz="13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three separate investigative reports for CT DEEP review</a:t>
            </a:r>
          </a:p>
          <a:p>
            <a:pPr lvl="2"/>
            <a:r>
              <a:rPr lang="en-US" sz="13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Submitted four separate remedial action plans</a:t>
            </a:r>
          </a:p>
          <a:p>
            <a:pPr marL="385762" lvl="1" indent="0">
              <a:buNone/>
            </a:pPr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Performed interim abatement activities within Main Power Plant - over </a:t>
            </a:r>
            <a:r>
              <a:rPr lang="en-US" sz="1700" dirty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70 </a:t>
            </a:r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personnel on-site to perform abatement</a:t>
            </a:r>
          </a:p>
          <a:p>
            <a:pPr lvl="1"/>
            <a:r>
              <a:rPr lang="en-US" sz="1700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Performed Station B (original power plant) concrete remediation</a:t>
            </a:r>
          </a:p>
          <a:p>
            <a:pPr lvl="1"/>
            <a:r>
              <a:rPr lang="en-US" sz="2000" b="1" i="1" dirty="0" smtClean="0">
                <a:solidFill>
                  <a:srgbClr val="5C881A"/>
                </a:solidFill>
                <a:latin typeface="Arial" pitchFamily="34" charset="0"/>
                <a:cs typeface="Times New Roman" panose="02020603050405020304" pitchFamily="18" charset="0"/>
              </a:rPr>
              <a:t>All work has been performed with 0 safety incidents</a:t>
            </a:r>
          </a:p>
          <a:p>
            <a:pPr lvl="1"/>
            <a:endParaRPr lang="en-US" sz="17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rgbClr val="5C881A"/>
              </a:solidFill>
              <a:latin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Obtaining multiple </a:t>
            </a:r>
            <a:r>
              <a:rPr lang="en-US" sz="2000" dirty="0" smtClean="0"/>
              <a:t>City </a:t>
            </a:r>
            <a:r>
              <a:rPr lang="en-US" sz="2000" dirty="0" smtClean="0"/>
              <a:t>of New Haven, CT DEEP, CT DPH and US EPA permits or authorizations for remedial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Installed barriers along Grand Ave to protect the public from falling bricks and other debris because of the ongoing deterioration of Station B on Parcel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Continuing to assess and sample Main Power 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date, under the PCO, the following have been collected:</a:t>
            </a:r>
          </a:p>
          <a:p>
            <a:pPr lvl="1" indent="0">
              <a:buNone/>
            </a:pPr>
            <a:r>
              <a:rPr lang="en-US" sz="1800" dirty="0" smtClean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-~2,000 </a:t>
            </a:r>
            <a:r>
              <a:rPr lang="en-US" sz="1800" dirty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material samples</a:t>
            </a:r>
          </a:p>
          <a:p>
            <a:pPr lvl="1" indent="0">
              <a:buNone/>
            </a:pPr>
            <a:r>
              <a:rPr lang="en-US" sz="1800" dirty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-~100 sediment </a:t>
            </a:r>
            <a:r>
              <a:rPr lang="en-US" sz="1800" dirty="0" smtClean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from inside English Station</a:t>
            </a:r>
            <a:endParaRPr lang="en-US" sz="1800" dirty="0">
              <a:solidFill>
                <a:srgbClr val="5C8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sz="1800" dirty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-~200 soil </a:t>
            </a:r>
            <a:r>
              <a:rPr lang="en-US" sz="1800" dirty="0" smtClean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US" sz="1800" dirty="0">
              <a:solidFill>
                <a:srgbClr val="5C8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sz="1800" dirty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-~50 </a:t>
            </a:r>
            <a:r>
              <a:rPr lang="en-US" sz="1800" dirty="0" smtClean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water samples inside English Station</a:t>
            </a:r>
            <a:endParaRPr lang="en-US" sz="1800" dirty="0">
              <a:solidFill>
                <a:srgbClr val="5C88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Based </a:t>
            </a:r>
            <a:r>
              <a:rPr lang="en-US" dirty="0"/>
              <a:t>on the results of our environmental investigation and the poor condition of Station B, coupled with a demolition order from the City of New Haven to demolish the original power plant, Station B is expected to be demolished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Remediate PCB impacted soil and concrete materials on Parcels A &amp;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Perform remediation of other contaminants as defined in the remedial action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Perform confirmation soil sampling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Install four feet of clean fill or two feet of clean fill with pavement in select area(s)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GENERAL IBERDROLA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40F750F02294798C57023FFDA295B" ma:contentTypeVersion="1" ma:contentTypeDescription="Create a new document." ma:contentTypeScope="" ma:versionID="a254c8124140d8f9c1a943663b7a7616">
  <xsd:schema xmlns:xsd="http://www.w3.org/2001/XMLSchema" xmlns:xs="http://www.w3.org/2001/XMLSchema" xmlns:p="http://schemas.microsoft.com/office/2006/metadata/properties" xmlns:ns2="7d0d3434-235a-4a6c-94c3-7ece31125438" targetNamespace="http://schemas.microsoft.com/office/2006/metadata/properties" ma:root="true" ma:fieldsID="6d6afbe682bcf4f3afe4e1ddd91d3e1e" ns2:_="">
    <xsd:import namespace="7d0d3434-235a-4a6c-94c3-7ece3112543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d3434-235a-4a6c-94c3-7ece311254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95BD1E-9117-4656-BE3F-7A0E4D41FD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6900D3-DFAB-47AF-948D-418BB5016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d3434-235a-4a6c-94c3-7ece31125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80CF23-5803-4A8A-8963-2C889A76EF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d0d3434-235a-4a6c-94c3-7ece311254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UIPresentationTemplate</Template>
  <TotalTime>7548</TotalTime>
  <Words>696</Words>
  <Application>Microsoft Office PowerPoint</Application>
  <PresentationFormat>Letter Paper (8.5x11 in)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PLANTILLA GENERAL IBERDROLA</vt:lpstr>
      <vt:lpstr>English Station Update Meeting  </vt:lpstr>
      <vt:lpstr>PowerPoint Presentation</vt:lpstr>
      <vt:lpstr>PowerPoint Presentation</vt:lpstr>
      <vt:lpstr>PowerPoint Presentation</vt:lpstr>
      <vt:lpstr>Background The English Station Site is approximately 8.9 acres  The Station B building on Parcel A fronting on Grand Ave has a footprint of approximately 25,000 square feet The English Station building on Parcel B has a footprint of approximately 100,000 square feet   History 1890 – Station B provides electricity to Greater New Haven 1929 – English Station begins operation as a coal-fired electric generating station 1958 – English Station is converted to oil-fired generation 1992 – English Station moves power plant to deactivation status 2000 – UI sells English Station property to an unaffiliated party 2006 – Property subdivided by then owner,  5.3 acre English Station Parcel sold to ASNAT Realty and 3.6 acre Station B parcel sold to Evergreen Power 2015 – UI agrees to investigate and remediate the on-site conditions under the Partial Consent Order 2016 – UI begins on-site  investigation 2018 – Property sold to Haven River Properties (Parcel A) and Paramount View Millennium LLC (Parcel B)  </vt:lpstr>
      <vt:lpstr>PowerPoint Presentation</vt:lpstr>
      <vt:lpstr>PowerPoint Presentation</vt:lpstr>
      <vt:lpstr>Current Activities</vt:lpstr>
      <vt:lpstr>Next Steps</vt:lpstr>
      <vt:lpstr> Building Abatement Environmental Safety Precautions (Past and Future)</vt:lpstr>
      <vt:lpstr>Onsite Remediation Environmental Safety Precautions</vt:lpstr>
      <vt:lpstr>Community Safety – </vt:lpstr>
      <vt:lpstr>Keeping you informed </vt:lpstr>
      <vt:lpstr>                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Pootatuck Ring Bus Expansion  Yan Lachowicz</dc:title>
  <dc:creator>Cory Clark</dc:creator>
  <cp:lastModifiedBy>Amy S Hicks</cp:lastModifiedBy>
  <cp:revision>213</cp:revision>
  <cp:lastPrinted>2019-02-27T18:33:22Z</cp:lastPrinted>
  <dcterms:created xsi:type="dcterms:W3CDTF">2016-05-10T18:02:56Z</dcterms:created>
  <dcterms:modified xsi:type="dcterms:W3CDTF">2019-03-12T19:40:29Z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0x010100D2B40F750F02294798C57023FFDA295B</vt:lpwstr>
  </property>
  <property fmtid="{D5CDD505-2E9C-101B-9397-08002B2CF9AE}" pid="3" name="_AdHocReviewCycleID">
    <vt:i4>-623995371</vt:i4>
  </property>
  <property fmtid="{D5CDD505-2E9C-101B-9397-08002B2CF9AE}" pid="4" name="_NewReviewCycle">
    <vt:lpwstr/>
  </property>
  <property fmtid="{D5CDD505-2E9C-101B-9397-08002B2CF9AE}" pid="5" name="_EmailSubject">
    <vt:lpwstr>English Station Public Info Session Documents</vt:lpwstr>
  </property>
  <property fmtid="{D5CDD505-2E9C-101B-9397-08002B2CF9AE}" pid="6" name="_AuthorEmail">
    <vt:lpwstr>Amy.Hicks@uinet.com</vt:lpwstr>
  </property>
  <property fmtid="{D5CDD505-2E9C-101B-9397-08002B2CF9AE}" pid="7" name="_AuthorEmailDisplayName">
    <vt:lpwstr>Amy S Hicks</vt:lpwstr>
  </property>
  <property fmtid="{D5CDD505-2E9C-101B-9397-08002B2CF9AE}" pid="8" name="_PreviousAdHocReviewCycleID">
    <vt:i4>1395708072</vt:i4>
  </property>
</Properties>
</file>